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61" r:id="rId3"/>
    <p:sldId id="270" r:id="rId4"/>
    <p:sldId id="263" r:id="rId5"/>
    <p:sldId id="271" r:id="rId6"/>
    <p:sldId id="272" r:id="rId7"/>
    <p:sldId id="276" r:id="rId8"/>
    <p:sldId id="277" r:id="rId9"/>
    <p:sldId id="264" r:id="rId10"/>
    <p:sldId id="274" r:id="rId11"/>
    <p:sldId id="284" r:id="rId12"/>
    <p:sldId id="258" r:id="rId13"/>
    <p:sldId id="279" r:id="rId14"/>
    <p:sldId id="265" r:id="rId15"/>
    <p:sldId id="269" r:id="rId16"/>
    <p:sldId id="281" r:id="rId17"/>
    <p:sldId id="282" r:id="rId18"/>
    <p:sldId id="283" r:id="rId19"/>
    <p:sldId id="273" r:id="rId20"/>
    <p:sldId id="278" r:id="rId21"/>
    <p:sldId id="2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9847-3959-4A62-AB4E-927FDCE5143B}" v="331" dt="2023-03-28T01:12:17.450"/>
    <p1510:client id="{923D4C39-9468-A46E-D796-F89F61A8D3E1}" v="2216" dt="2023-03-28T02:20:23.599"/>
    <p1510:client id="{A057329C-9DE8-47C7-B244-3B66B406CFB7}" v="58" dt="2023-03-27T19:26:13.604"/>
    <p1510:client id="{AA8EF245-5F17-FE10-2012-4D9D801FD116}" v="94" dt="2023-03-27T00:13:31.441"/>
    <p1510:client id="{AF51DCE9-217B-45E8-B342-C5C7D6F44FA3}" v="24" dt="2023-03-28T00:53:24.336"/>
    <p1510:client id="{B10CAE4F-CE62-4443-AE7D-4A8E759E7733}" v="767" dt="2023-03-26T23:16:45.104"/>
    <p1510:client id="{B12D5D09-52FB-4D1C-BF4F-42D8CB1591A7}" v="392" dt="2023-03-28T00:12:53.485"/>
    <p1510:client id="{DC1D77D3-882E-49AB-B07D-42A1FE876CD0}" v="212" dt="2023-03-28T01:16:49.959"/>
    <p1510:client id="{EBEA6AC0-4535-1292-E41C-F09DE5A5D18C}" v="58" dt="2023-03-28T01:15:2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8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7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6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3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4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09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742" b="4742"/>
          <a:stretch/>
        </p:blipFill>
        <p:spPr>
          <a:xfrm>
            <a:off x="0" y="487825"/>
            <a:ext cx="9144000" cy="465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ire suas dúvidas sobre os novos valores das passagens da SPTrans, do Metrô  e da CPTM">
            <a:extLst>
              <a:ext uri="{FF2B5EF4-FFF2-40B4-BE49-F238E27FC236}">
                <a16:creationId xmlns:a16="http://schemas.microsoft.com/office/drawing/2014/main" id="{6B8326AB-8271-87E9-A23C-36BD0B17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/>
          <a:stretch/>
        </p:blipFill>
        <p:spPr bwMode="auto">
          <a:xfrm>
            <a:off x="0" y="0"/>
            <a:ext cx="9144000" cy="47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0" y="0"/>
            <a:ext cx="9144000" cy="7285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b="1" dirty="0">
              <a:solidFill>
                <a:schemeClr val="lt1"/>
              </a:solidFill>
            </a:endParaRPr>
          </a:p>
          <a:p>
            <a:pPr algn="ctr"/>
            <a:r>
              <a:rPr lang="pt-BR" b="1" dirty="0">
                <a:solidFill>
                  <a:schemeClr val="lt1"/>
                </a:solidFill>
              </a:rPr>
              <a:t>Modernizando o transporte com tecnologia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79" name="Google Shape;179;p18"/>
          <p:cNvSpPr/>
          <p:nvPr/>
        </p:nvSpPr>
        <p:spPr>
          <a:xfrm>
            <a:off x="0" y="3152078"/>
            <a:ext cx="9144000" cy="19915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294967295"/>
          </p:nvPr>
        </p:nvSpPr>
        <p:spPr>
          <a:xfrm>
            <a:off x="240724" y="2442161"/>
            <a:ext cx="8486963" cy="216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lt1"/>
                </a:solidFill>
              </a:rPr>
              <a:t>SRPA</a:t>
            </a:r>
          </a:p>
          <a:p>
            <a:pPr marL="0" indent="0" algn="ctr">
              <a:lnSpc>
                <a:spcPct val="114999"/>
              </a:lnSpc>
              <a:buNone/>
            </a:pPr>
            <a:r>
              <a:rPr lang="pt-BR" sz="1800" b="1" dirty="0">
                <a:solidFill>
                  <a:schemeClr val="lt1"/>
                </a:solidFill>
              </a:rPr>
              <a:t>Sistema de reconhecimento e pagamento automático</a:t>
            </a:r>
            <a:endParaRPr lang="pt-BR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CD01AD-58BF-4DE3-8A3B-851682C86979}"/>
              </a:ext>
            </a:extLst>
          </p:cNvPr>
          <p:cNvSpPr/>
          <p:nvPr/>
        </p:nvSpPr>
        <p:spPr>
          <a:xfrm>
            <a:off x="3110753" y="905435"/>
            <a:ext cx="3191435" cy="2581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Uma ajuda extra ao motorista!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Com as antenas RFID e a câmera, podemos dar um feedback ao motorista da ocupação do ônibus, o quão cheio está o ônibus e se haverá espaço disponível para que possa parar no próximo ponto.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2050" name="Picture 2" descr="Ônibus lotado em Blumenau repercute na web; Seterb diz que não irá mudar a  operação “por uma foto” - NSC Total">
            <a:extLst>
              <a:ext uri="{FF2B5EF4-FFF2-40B4-BE49-F238E27FC236}">
                <a16:creationId xmlns:a16="http://schemas.microsoft.com/office/drawing/2014/main" id="{D8FCB4F2-D6A3-BDB1-BCE8-2F9B6EB8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830" y="810117"/>
            <a:ext cx="3333698" cy="2666599"/>
          </a:xfrm>
          <a:prstGeom prst="roundRect">
            <a:avLst>
              <a:gd name="adj" fmla="val 1543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Melhora no manuseio do fluxo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da frota de ônibus</a:t>
            </a:r>
            <a:endParaRPr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333313"/>
            <a:ext cx="457200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Ao possuir a informação do preenchimento máximo de pessoas nos veículos, abrimos a possiblidade de aumentar ou diminuir a quantidade de ônibus circulando em determinados trechos conforme a necessidade.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10" name="Imagem 10" descr="Ônibus na rua de uma cidade&#10;&#10;Descrição gerada automaticamente">
            <a:extLst>
              <a:ext uri="{FF2B5EF4-FFF2-40B4-BE49-F238E27FC236}">
                <a16:creationId xmlns:a16="http://schemas.microsoft.com/office/drawing/2014/main" id="{BEBF078A-EEE7-013B-AE10-94ABE21A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33" y="988379"/>
            <a:ext cx="3103323" cy="2195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709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698398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88489" y="2668760"/>
            <a:ext cx="2050023" cy="418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Infraestrutura</a:t>
            </a:r>
            <a:endParaRPr lang="pt-BR" sz="18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6181690" y="2670773"/>
            <a:ext cx="1157544" cy="38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800" b="1" dirty="0"/>
              <a:t>Usuários</a:t>
            </a:r>
            <a:endParaRPr lang="pt-BR" sz="1800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095619" y="2707904"/>
            <a:ext cx="1423722" cy="33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IA</a:t>
            </a:r>
            <a:endParaRPr lang="pt-BR"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6;p20">
            <a:extLst>
              <a:ext uri="{FF2B5EF4-FFF2-40B4-BE49-F238E27FC236}">
                <a16:creationId xmlns:a16="http://schemas.microsoft.com/office/drawing/2014/main" id="{A13FC303-4667-4E79-B85C-F5E23B76AF41}"/>
              </a:ext>
            </a:extLst>
          </p:cNvPr>
          <p:cNvSpPr/>
          <p:nvPr/>
        </p:nvSpPr>
        <p:spPr>
          <a:xfrm>
            <a:off x="3571392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2" name="Google Shape;196;p20">
            <a:extLst>
              <a:ext uri="{FF2B5EF4-FFF2-40B4-BE49-F238E27FC236}">
                <a16:creationId xmlns:a16="http://schemas.microsoft.com/office/drawing/2014/main" id="{1F12CFA5-6DD7-405D-BE81-5503EB6074CF}"/>
              </a:ext>
            </a:extLst>
          </p:cNvPr>
          <p:cNvSpPr/>
          <p:nvPr/>
        </p:nvSpPr>
        <p:spPr>
          <a:xfrm>
            <a:off x="5691301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85250" y="2073775"/>
            <a:ext cx="554165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Antenas RFID nos ônibus:</a:t>
            </a:r>
            <a:r>
              <a:rPr lang="pt-BR" sz="1800" dirty="0"/>
              <a:t> Fazer a Implementação de antenas RFID nas entradas e saídas de todos os ônibus de São Paulo.</a:t>
            </a:r>
            <a:endParaRPr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2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Levantamento de custo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Antena de RFID AN440 | Zebra">
            <a:extLst>
              <a:ext uri="{FF2B5EF4-FFF2-40B4-BE49-F238E27FC236}">
                <a16:creationId xmlns:a16="http://schemas.microsoft.com/office/drawing/2014/main" id="{4559BB83-5F33-6163-CB14-EC00A0D9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56" y="3322991"/>
            <a:ext cx="3449444" cy="12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600773" y="214341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  <a:latin typeface="spinnaker"/>
              </a:rPr>
              <a:t>Nos levantamentos de custo obtemos: 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Antena RFID (Zebra AN440) – R$2.930,00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Câmera de reconhecimento facial (</a:t>
            </a:r>
            <a:r>
              <a:rPr lang="pt-BR" err="1">
                <a:solidFill>
                  <a:schemeClr val="accent1"/>
                </a:solidFill>
                <a:latin typeface="spinnaker"/>
              </a:rPr>
              <a:t>Hikvision</a:t>
            </a:r>
            <a:r>
              <a:rPr lang="pt-BR">
                <a:solidFill>
                  <a:schemeClr val="accent1"/>
                </a:solidFill>
                <a:latin typeface="spinnaker"/>
              </a:rPr>
              <a:t>) – R$5.100,00</a:t>
            </a:r>
          </a:p>
          <a:p>
            <a:endParaRPr lang="pt-BR">
              <a:solidFill>
                <a:schemeClr val="accent1"/>
              </a:solidFill>
              <a:latin typeface="spinnaker"/>
            </a:endParaRPr>
          </a:p>
          <a:p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7176" name="Picture 8" descr="Câmera IP Hikvision IDS-2CD8426G0/F-I Lente Dupla 4mm c/ Reconhecimento  Facial | Empório da Segurança">
            <a:extLst>
              <a:ext uri="{FF2B5EF4-FFF2-40B4-BE49-F238E27FC236}">
                <a16:creationId xmlns:a16="http://schemas.microsoft.com/office/drawing/2014/main" id="{B860BDB3-A50D-AA5E-5103-47C9138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8" y="961748"/>
            <a:ext cx="1920333" cy="1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Técnicas já existentes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702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Uma das tecnologias que temos hoje de RFID nos ônibus, é a do próprio bilhete único, que funciona da seguinte forma: O usuário aproxima o bilhete (</a:t>
            </a:r>
            <a:r>
              <a:rPr lang="pt-BR" sz="1600" b="0" i="0">
                <a:solidFill>
                  <a:schemeClr val="accent1"/>
                </a:solidFill>
                <a:effectLst/>
                <a:latin typeface="spinnaker"/>
              </a:rPr>
              <a:t>transponder) e o leitor em cima da catraca (receptor), lê o cartão e desconta o saldo referente ao valor da passagem, assim, liberando a catraca.</a:t>
            </a:r>
            <a:endParaRPr lang="pt-BR" sz="1600">
              <a:solidFill>
                <a:schemeClr val="accent1"/>
              </a:solidFill>
              <a:latin typeface="spinnaker"/>
            </a:endParaRP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fid - Kostenlose kommunikation Icons">
            <a:extLst>
              <a:ext uri="{FF2B5EF4-FFF2-40B4-BE49-F238E27FC236}">
                <a16:creationId xmlns:a16="http://schemas.microsoft.com/office/drawing/2014/main" id="{1A562766-7A03-BC3B-7597-2694928D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92" y="3026475"/>
            <a:ext cx="1728965" cy="17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63420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916565" y="2136405"/>
            <a:ext cx="522850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IA:</a:t>
            </a:r>
            <a:r>
              <a:rPr lang="pt-BR" sz="1800" dirty="0"/>
              <a:t> Detecção do rosto do Usuário ao embarcar no ônibus, fazendo a confirmação do rosto da pessoa condizente com a </a:t>
            </a:r>
            <a:r>
              <a:rPr lang="pt-BR" sz="1800" dirty="0" err="1"/>
              <a:t>tag</a:t>
            </a:r>
            <a:r>
              <a:rPr lang="pt-BR" sz="1800" dirty="0"/>
              <a:t> em seu bolso.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Solicitar mais fotos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94033"/>
            <a:ext cx="50085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Para aprimorar o serviço de reconhecimento facial da IA, a </a:t>
            </a:r>
            <a:r>
              <a:rPr lang="pt-BR" sz="1600" err="1">
                <a:solidFill>
                  <a:schemeClr val="accent1"/>
                </a:solidFill>
                <a:latin typeface="spinnaker"/>
              </a:rPr>
              <a:t>SpTrans</a:t>
            </a:r>
            <a:r>
              <a:rPr lang="pt-BR" sz="1600">
                <a:solidFill>
                  <a:schemeClr val="accent1"/>
                </a:solidFill>
                <a:latin typeface="spinnaker"/>
              </a:rPr>
              <a:t> pode solicitar mais fotos do usuário, como por exemplo, uma foto com e sem máscara, com ou sem seu óculo (caso use), e na hora do cadastro, o usuário terá que tiver um foto e gravar um vídeo curto fazendo um gesto ou sinal para garantir que seja ele mesmo.</a:t>
            </a: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30ED3AD9-C6FB-37A1-4689-7CFCE04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3" y="2878931"/>
            <a:ext cx="1662709" cy="1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643482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2049654" y="2112919"/>
            <a:ext cx="453174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Usuários: </a:t>
            </a:r>
            <a:r>
              <a:rPr lang="pt-BR" sz="1800" dirty="0"/>
              <a:t>População sem cadastrada no sistema do bilhete único.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ano e meio depois, SPTrans ainda não conseguiu reaver R$ 30 milhões do  consórcio contratado para reformular Bilhete Único | São Paulo | G1">
            <a:extLst>
              <a:ext uri="{FF2B5EF4-FFF2-40B4-BE49-F238E27FC236}">
                <a16:creationId xmlns:a16="http://schemas.microsoft.com/office/drawing/2014/main" id="{F0E968DB-07EA-8781-4D8A-7C5FCDD17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681" r="34756"/>
          <a:stretch/>
        </p:blipFill>
        <p:spPr bwMode="auto">
          <a:xfrm>
            <a:off x="5971013" y="891840"/>
            <a:ext cx="2871387" cy="3698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Modo convencional</a:t>
            </a:r>
            <a:endParaRPr lang="pt-BR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</a:rPr>
              <a:t>Caso entre um passageiro que nunca tenha utilizado o transporte público, ou não possui nenhum cadastro na </a:t>
            </a:r>
            <a:r>
              <a:rPr lang="pt-BR" err="1">
                <a:solidFill>
                  <a:schemeClr val="accent1"/>
                </a:solidFill>
              </a:rPr>
              <a:t>Sptrans</a:t>
            </a:r>
            <a:r>
              <a:rPr lang="pt-BR">
                <a:solidFill>
                  <a:schemeClr val="accent1"/>
                </a:solidFill>
              </a:rPr>
              <a:t>, terá que pagar ao cobrador de maneira convencional ao cobrador do ônibus.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5949201-CA2E-2C2A-569D-A6606EB9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3491256"/>
            <a:ext cx="1302997" cy="13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Estimativas do mercado com RFID</a:t>
            </a:r>
            <a:endParaRPr b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678600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RFID não é uma tecnologia relativamente recente. Em 1973, Charles Walton, um empreendedor da Califórnia, patenteou o transponder passivo usado para abrir portas sem uso de chave. O transponder fica embutido em um cartão, que passa por um leitor. Quando o leitor detecta um número de identificação válido, que está armazenado na </a:t>
            </a:r>
            <a:r>
              <a:rPr lang="pt-BR" sz="1100" err="1"/>
              <a:t>tag</a:t>
            </a:r>
            <a:r>
              <a:rPr lang="pt-BR" sz="1100"/>
              <a:t> RFID, a porta é desbloqueada.</a:t>
            </a:r>
            <a:br>
              <a:rPr lang="pt-BR" sz="1100"/>
            </a:br>
            <a:br>
              <a:rPr lang="pt-BR" sz="1100"/>
            </a:br>
            <a:r>
              <a:rPr lang="pt-BR" sz="1100"/>
              <a:t>O uso em crescendo com o passar dos anos e com certeza o RFID tem um futuro promissor no mercado.</a:t>
            </a:r>
            <a:endParaRPr sz="1100"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54C12-235C-7D2F-A773-1DD52739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12" y="785149"/>
            <a:ext cx="4038900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2CCA4D-5BFC-3D7B-0D9B-6A43D89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12" y="2955920"/>
            <a:ext cx="4067764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Conclusão</a:t>
            </a:r>
            <a:br>
              <a:rPr lang="pt-BR">
                <a:solidFill>
                  <a:srgbClr val="000000"/>
                </a:solidFill>
              </a:rPr>
            </a:b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727217" y="1994670"/>
            <a:ext cx="626301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303030"/>
                </a:solidFill>
                <a:latin typeface="spinnaker"/>
              </a:rPr>
              <a:t>Em vista que o transporte é um serviço público está em constante utilização com grandes quantidades de usuários, torna-se influente sua qualidade na opinião pública.</a:t>
            </a:r>
          </a:p>
          <a:p>
            <a:r>
              <a:rPr lang="pt-BR" dirty="0">
                <a:solidFill>
                  <a:srgbClr val="303030"/>
                </a:solidFill>
                <a:latin typeface="spinnaker"/>
              </a:rPr>
              <a:t>Nossa solução visa diminuir gastos de pagamentos não efetuados, trazendo eficácia e praticidade no processo, melhorando a experiência da população e prestadores de serviços.</a:t>
            </a: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4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8344" y="1318649"/>
            <a:ext cx="1967797" cy="11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do Projeto</a:t>
            </a:r>
            <a:endParaRPr b="0"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44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1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971" y="5682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685419" y="2427918"/>
            <a:ext cx="1269950" cy="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Kiyoto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47860" y="2417594"/>
            <a:ext cx="1126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Rafael Masson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761874" y="4672856"/>
            <a:ext cx="111704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Fazani</a:t>
            </a:r>
            <a:endParaRPr lang="pt-BR" sz="1100" b="1" err="1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516721" y="4672856"/>
            <a:ext cx="988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João Rafael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61401-2D95-6E18-650A-E39602B1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44" y="568200"/>
            <a:ext cx="1778100" cy="1778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tores de Etiqueta Da Tecnologia De Rfid e mais imagens de Identificação  por Rádio Frequência - Identificação por Rádio Frequência, Ícone de  Computador, Logotipo - iStock">
            <a:extLst>
              <a:ext uri="{FF2B5EF4-FFF2-40B4-BE49-F238E27FC236}">
                <a16:creationId xmlns:a16="http://schemas.microsoft.com/office/drawing/2014/main" id="{9495C923-6EED-F378-C310-9EDAE8E9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" y="3180655"/>
            <a:ext cx="1778101" cy="1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é? Como funciona?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FA87A9-FBC7-3B9A-7F71-A3B30086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4" y="1898580"/>
            <a:ext cx="6168875" cy="3040632"/>
          </a:xfrm>
          <a:prstGeom prst="rect">
            <a:avLst/>
          </a:prstGeom>
        </p:spPr>
      </p:pic>
      <p:pic>
        <p:nvPicPr>
          <p:cNvPr id="11" name="Imagem 10" descr="Forma">
            <a:extLst>
              <a:ext uri="{FF2B5EF4-FFF2-40B4-BE49-F238E27FC236}">
                <a16:creationId xmlns:a16="http://schemas.microsoft.com/office/drawing/2014/main" id="{673FB1CA-F011-A770-14DE-908B033E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717982"/>
            <a:ext cx="1925445" cy="1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Solução Proposta</a:t>
            </a:r>
            <a:endParaRPr sz="1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4294967295"/>
          </p:nvPr>
        </p:nvSpPr>
        <p:spPr>
          <a:xfrm>
            <a:off x="617937" y="1808823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Automatizar o uso do transporte público com o uso de RFID nas entradas e saídas dos ônibus, junto com a detecção de rosto por IA.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75" y="87575"/>
            <a:ext cx="419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519FA-9F65-3A58-DC47-37E168A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29096"/>
          </a:xfrm>
        </p:spPr>
        <p:txBody>
          <a:bodyPr/>
          <a:lstStyle/>
          <a:p>
            <a:r>
              <a:rPr lang="pt-BR"/>
              <a:t>Menos prejuízo!?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AC46ED-B706-700C-42AE-8834B88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03" y="2108024"/>
            <a:ext cx="5567669" cy="2553186"/>
          </a:xfrm>
        </p:spPr>
        <p:txBody>
          <a:bodyPr/>
          <a:lstStyle/>
          <a:p>
            <a:pPr marL="146050" indent="0">
              <a:buNone/>
            </a:pPr>
            <a:r>
              <a:rPr lang="pt-BR"/>
              <a:t>Uma pesquisa realizada pelo Sindicato das Empresas de Ônibus de Curitiba e Região Metropolitana (</a:t>
            </a:r>
            <a:r>
              <a:rPr lang="pt-BR" err="1"/>
              <a:t>Setransp</a:t>
            </a:r>
            <a:r>
              <a:rPr lang="pt-BR"/>
              <a:t>) estimou que os chamados “pula-catraca” geram um prejuízo de quase R$ 4,5 milhões por ano ao usarem o transporte público sem pagar pela passagem. Segundo o </a:t>
            </a:r>
            <a:r>
              <a:rPr lang="pt-BR" err="1"/>
              <a:t>Setransp</a:t>
            </a:r>
            <a:r>
              <a:rPr lang="pt-BR"/>
              <a:t>, quatro biarticulados poderiam ser comprados por ano ou um coletivo convencional por mês com esse recurso. Por isso nossa missão é reduzir esse prejuízo.	</a:t>
            </a:r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r>
              <a:rPr lang="pt-BR"/>
              <a:t>			                    Fonte: Gazeta do Povo</a:t>
            </a:r>
          </a:p>
        </p:txBody>
      </p:sp>
      <p:pic>
        <p:nvPicPr>
          <p:cNvPr id="1026" name="Picture 2" descr="Idosa pula catraca para fugir de briga entre motorista e passageiro dentro  de ônibus em BH; VÍDEO | Minas Gerais | G1">
            <a:extLst>
              <a:ext uri="{FF2B5EF4-FFF2-40B4-BE49-F238E27FC236}">
                <a16:creationId xmlns:a16="http://schemas.microsoft.com/office/drawing/2014/main" id="{4666C393-C1BF-664A-17BC-DAC52FE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94" y="672614"/>
            <a:ext cx="1385203" cy="2256439"/>
          </a:xfrm>
          <a:prstGeom prst="roundRect">
            <a:avLst>
              <a:gd name="adj" fmla="val 144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resas de ônibus levam educação e boa convivência entre passageiros | VGN  - Notícias em MT com credibilidade">
            <a:extLst>
              <a:ext uri="{FF2B5EF4-FFF2-40B4-BE49-F238E27FC236}">
                <a16:creationId xmlns:a16="http://schemas.microsoft.com/office/drawing/2014/main" id="{CB4344F8-EFC8-E205-E425-6A8ADA50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1" y="3129775"/>
            <a:ext cx="2461438" cy="1758946"/>
          </a:xfrm>
          <a:prstGeom prst="roundRect">
            <a:avLst>
              <a:gd name="adj" fmla="val 132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905917D-202C-3A22-1574-7B554763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0" y="3871697"/>
            <a:ext cx="101702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564206" y="2302536"/>
            <a:ext cx="721112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Antenas localizadas na entrada e nas saídas do ônibus;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Controle de fluxo de passageiros em tempo real;</a:t>
            </a:r>
          </a:p>
          <a:p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 detecção será efetuada assim que o passageiro embarcar;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" name="Imagem 11" descr="Ônibus de transporte público&#10;&#10;Descrição gerada automaticamente">
            <a:extLst>
              <a:ext uri="{FF2B5EF4-FFF2-40B4-BE49-F238E27FC236}">
                <a16:creationId xmlns:a16="http://schemas.microsoft.com/office/drawing/2014/main" id="{883550F5-1813-B524-ABA9-A9DA7A8D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55" y="780846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7771244-626E-53E8-4E67-58748E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39" y="2776406"/>
            <a:ext cx="2547481" cy="1829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614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8610" y="2083331"/>
            <a:ext cx="721112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Câmera posicionada na entrada;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Validação do usuário do bilhete;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Credenciais de idosos, policiais, carteiros...</a:t>
            </a:r>
          </a:p>
        </p:txBody>
      </p:sp>
      <p:pic>
        <p:nvPicPr>
          <p:cNvPr id="3" name="Imagem 4" descr="Homem de terno e gravata sentado em aeroporto&#10;&#10;Descrição gerada automaticamente">
            <a:extLst>
              <a:ext uri="{FF2B5EF4-FFF2-40B4-BE49-F238E27FC236}">
                <a16:creationId xmlns:a16="http://schemas.microsoft.com/office/drawing/2014/main" id="{22DF52B5-63CD-A5B9-EF15-71A2EA9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5" y="1452785"/>
            <a:ext cx="3502590" cy="2057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05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7882" y="2116558"/>
            <a:ext cx="357857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automática ao entrar;</a:t>
            </a:r>
          </a:p>
          <a:p>
            <a:pPr marL="285750" indent="-285750">
              <a:buChar char="•"/>
            </a:pPr>
            <a:endParaRPr lang="pt-BR" sz="160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efetuada, Saldo Positivo ou Saldo negativo.</a:t>
            </a:r>
            <a:endParaRPr lang="pt-BR" dirty="0"/>
          </a:p>
        </p:txBody>
      </p:sp>
      <p:pic>
        <p:nvPicPr>
          <p:cNvPr id="10" name="Imagem 10" descr="Ônibus de turismo&#10;&#10;Descrição gerada automaticamente">
            <a:extLst>
              <a:ext uri="{FF2B5EF4-FFF2-40B4-BE49-F238E27FC236}">
                <a16:creationId xmlns:a16="http://schemas.microsoft.com/office/drawing/2014/main" id="{E1B3CE0C-33F9-67D0-3581-0FC1211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09" y="205573"/>
            <a:ext cx="3583641" cy="23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2CCFFEA-0B80-26E9-E5D1-3795B8CD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7" y="1721830"/>
            <a:ext cx="3732279" cy="2463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13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l="-110" t="16156" r="-110" b="16156"/>
          <a:stretch/>
        </p:blipFill>
        <p:spPr>
          <a:xfrm>
            <a:off x="832300" y="2091500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2" y="3317975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600" y="2090767"/>
            <a:ext cx="2502000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</a:p>
        </p:txBody>
      </p:sp>
      <p:sp>
        <p:nvSpPr>
          <p:cNvPr id="250" name="Google Shape;250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2" name="Google Shape;252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9676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Uso das tecnologias</a:t>
            </a:r>
            <a:endParaRPr sz="1000"/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4294967295"/>
          </p:nvPr>
        </p:nvSpPr>
        <p:spPr>
          <a:xfrm>
            <a:off x="967675" y="3708424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pt-BR" sz="1000"/>
              <a:t>Usar o reconhecimento facial com IA avançada para validar se a pessoa condiz com o cartão, diminuindo fraudes.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256" name="Google Shape;256;p2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8" name="Google Shape;258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464303" y="20396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Relatórios em tempo real</a:t>
            </a:r>
            <a:endParaRPr sz="1000"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3468736" y="2334096"/>
            <a:ext cx="2238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Leitura em tempo real das pessoas (facial) que entram no ônibus e dos seus cartões (Bilhete único).</a:t>
            </a:r>
            <a:endParaRPr sz="500"/>
          </a:p>
        </p:txBody>
      </p:sp>
      <p:sp>
        <p:nvSpPr>
          <p:cNvPr id="262" name="Google Shape;262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64" name="Google Shape;264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59823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Serviços</a:t>
            </a:r>
            <a:endParaRPr sz="1000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5982375" y="3708425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000"/>
              <a:t>Fazer uma cobrança pós paga, semelhante ao sistema de “Sem Parar”, facilitando o pagamento, adicionando a possibilidade de crédito no bilhete único. </a:t>
            </a: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Office PowerPoint</Application>
  <PresentationFormat>On-screen Show (16:9)</PresentationFormat>
  <Paragraphs>80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Raleway</vt:lpstr>
      <vt:lpstr>Arial</vt:lpstr>
      <vt:lpstr>Lato</vt:lpstr>
      <vt:lpstr>spinnaker</vt:lpstr>
      <vt:lpstr>Streamline</vt:lpstr>
      <vt:lpstr>PowerPoint Presentation</vt:lpstr>
      <vt:lpstr>Estimativas do mercado com RFID</vt:lpstr>
      <vt:lpstr>O que é? Como funciona?</vt:lpstr>
      <vt:lpstr>Solução Proposta</vt:lpstr>
      <vt:lpstr>Menos prejuízo!?</vt:lpstr>
      <vt:lpstr>O Projeto</vt:lpstr>
      <vt:lpstr>O Projeto</vt:lpstr>
      <vt:lpstr>O Projeto</vt:lpstr>
      <vt:lpstr>Vantagens</vt:lpstr>
      <vt:lpstr>Uma ajuda extra ao motorista!</vt:lpstr>
      <vt:lpstr>Melhora no manuseio do fluxo da frota de ônibus</vt:lpstr>
      <vt:lpstr>Desafios </vt:lpstr>
      <vt:lpstr>Desafios </vt:lpstr>
      <vt:lpstr>Levantamento de custo</vt:lpstr>
      <vt:lpstr>Técnicas já existentes</vt:lpstr>
      <vt:lpstr>Desafios </vt:lpstr>
      <vt:lpstr>Solicitar mais fotos</vt:lpstr>
      <vt:lpstr>Desafios </vt:lpstr>
      <vt:lpstr>Modo convencional</vt:lpstr>
      <vt:lpstr>Conclusão </vt:lpstr>
      <vt:lpstr>Equipe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Logon Aluno</dc:creator>
  <cp:lastModifiedBy>Logon Aluno</cp:lastModifiedBy>
  <cp:revision>574</cp:revision>
  <dcterms:modified xsi:type="dcterms:W3CDTF">2023-03-28T11:50:19Z</dcterms:modified>
</cp:coreProperties>
</file>